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2/26/2016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2/26/2016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2/26/2016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2/26/2016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2/26/2016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2/26/2016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2/26/2016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2/26/2016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2/26/2016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2/26/2016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8187" y="296214"/>
            <a:ext cx="11269014" cy="3012976"/>
          </a:xfrm>
        </p:spPr>
        <p:txBody>
          <a:bodyPr>
            <a:normAutofit/>
          </a:bodyPr>
          <a:lstStyle/>
          <a:p>
            <a:r>
              <a:rPr lang="en-US" sz="47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							</a:t>
            </a:r>
            <a:r>
              <a:rPr lang="en-US" sz="4700" u="sng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4700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27</a:t>
            </a:r>
            <a:r>
              <a:rPr lang="en-US" sz="47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br>
              <a:rPr lang="en-US" sz="47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7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Khởi</a:t>
            </a:r>
            <a:r>
              <a:rPr lang="en-US" sz="47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7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nghĩa</a:t>
            </a:r>
            <a:r>
              <a:rPr lang="en-US" sz="47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7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Yên</a:t>
            </a:r>
            <a:r>
              <a:rPr lang="en-US" sz="47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7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47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7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47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7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phong</a:t>
            </a:r>
            <a:r>
              <a:rPr lang="en-US" sz="47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7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trào</a:t>
            </a:r>
            <a:r>
              <a:rPr lang="en-US" sz="47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7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chống</a:t>
            </a:r>
            <a:r>
              <a:rPr lang="en-US" sz="47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7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Pháp</a:t>
            </a:r>
            <a:r>
              <a:rPr lang="en-US" sz="47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7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47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7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47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7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bào</a:t>
            </a:r>
            <a:r>
              <a:rPr lang="en-US" sz="47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7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miền</a:t>
            </a:r>
            <a:r>
              <a:rPr lang="en-US" sz="47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7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núi</a:t>
            </a:r>
            <a:r>
              <a:rPr lang="en-US" sz="47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7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cuối</a:t>
            </a:r>
            <a:r>
              <a:rPr lang="en-US" sz="47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7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47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7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kỉ</a:t>
            </a:r>
            <a:r>
              <a:rPr lang="en-US" sz="47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XIX.</a:t>
            </a:r>
            <a:endParaRPr lang="en-US" sz="47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marL="400050" indent="-400050">
              <a:buAutoNum type="romanUcPeriod"/>
            </a:pPr>
            <a:r>
              <a:rPr lang="en-US" sz="27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Khởi</a:t>
            </a:r>
            <a:r>
              <a:rPr lang="en-US" sz="27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nghĩa</a:t>
            </a:r>
            <a:r>
              <a:rPr lang="en-US" sz="27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Yên</a:t>
            </a:r>
            <a:r>
              <a:rPr lang="en-US" sz="27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27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(1884-1913)</a:t>
            </a:r>
          </a:p>
          <a:p>
            <a:pPr marL="400050" indent="-400050">
              <a:buAutoNum type="romanUcPeriod"/>
            </a:pPr>
            <a:r>
              <a:rPr lang="en-US" sz="27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Phong</a:t>
            </a:r>
            <a:r>
              <a:rPr lang="en-US" sz="27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trào</a:t>
            </a:r>
            <a:r>
              <a:rPr lang="en-US" sz="27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chống</a:t>
            </a:r>
            <a:r>
              <a:rPr lang="en-US" sz="27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Pháp</a:t>
            </a:r>
            <a:r>
              <a:rPr lang="en-US" sz="27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7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27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bào</a:t>
            </a:r>
            <a:r>
              <a:rPr lang="en-US" sz="27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miền</a:t>
            </a:r>
            <a:r>
              <a:rPr lang="en-US" sz="27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núi</a:t>
            </a:r>
            <a:endParaRPr lang="en-US" sz="2700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2891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56834" y="1499823"/>
            <a:ext cx="7057622" cy="4785067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975020" y="6284890"/>
            <a:ext cx="643943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en-US" sz="2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Lược</a:t>
            </a:r>
            <a:r>
              <a:rPr lang="en-US" sz="2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</a:t>
            </a:r>
            <a:r>
              <a:rPr lang="en-US" sz="2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căn</a:t>
            </a:r>
            <a:r>
              <a:rPr lang="en-US" sz="2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cứ</a:t>
            </a:r>
            <a:r>
              <a:rPr lang="en-US" sz="2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Yên</a:t>
            </a:r>
            <a:r>
              <a:rPr lang="en-US" sz="2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2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44699" y="154546"/>
            <a:ext cx="119473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27: </a:t>
            </a:r>
            <a:r>
              <a:rPr lang="en-US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Khởi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nghĩa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Yên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phong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trào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chống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Pháp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bào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miền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núi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cuối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kỉ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XIX.</a:t>
            </a:r>
            <a:endParaRPr lang="en-US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635617" y="746975"/>
            <a:ext cx="652958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I. </a:t>
            </a:r>
            <a:r>
              <a:rPr lang="en-US" sz="22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Khởi</a:t>
            </a:r>
            <a:r>
              <a:rPr lang="en-US" sz="22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nghĩa</a:t>
            </a:r>
            <a:r>
              <a:rPr lang="en-US" sz="22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Yên</a:t>
            </a:r>
            <a:r>
              <a:rPr lang="en-US" sz="22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22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(1884-1913)</a:t>
            </a:r>
            <a:endParaRPr lang="en-US" sz="22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03525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44699" y="154546"/>
            <a:ext cx="119473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27: </a:t>
            </a:r>
            <a:r>
              <a:rPr lang="en-US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Khởi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nghĩa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Yên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phong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trào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chống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Pháp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bào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miền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núi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cuối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kỉ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XIX.</a:t>
            </a:r>
            <a:endParaRPr lang="en-US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635617" y="746975"/>
            <a:ext cx="652958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I. </a:t>
            </a:r>
            <a:r>
              <a:rPr lang="en-US" sz="22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Khởi</a:t>
            </a:r>
            <a:r>
              <a:rPr lang="en-US" sz="22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nghĩa</a:t>
            </a:r>
            <a:r>
              <a:rPr lang="en-US" sz="22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Yên</a:t>
            </a:r>
            <a:r>
              <a:rPr lang="en-US" sz="22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22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(1884-1913)</a:t>
            </a:r>
            <a:endParaRPr lang="en-US" sz="22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44699" y="1411657"/>
            <a:ext cx="445609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sz="2200" dirty="0" err="1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sz="2200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200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200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56822" y="1884021"/>
            <a:ext cx="808793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Yên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mục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tiêu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bình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dân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Pháp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56444" y="2393708"/>
            <a:ext cx="808793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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Để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bảo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vệ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cuộc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sống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của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mình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,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nhân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dân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đã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đứng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lên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đấu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tranh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44699" y="3021067"/>
            <a:ext cx="445609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sz="2200" dirty="0" err="1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Diễn</a:t>
            </a:r>
            <a:r>
              <a:rPr lang="en-US" sz="2200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biến</a:t>
            </a:r>
            <a:endParaRPr lang="en-US" sz="2200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7751136"/>
              </p:ext>
            </p:extLst>
          </p:nvPr>
        </p:nvGraphicFramePr>
        <p:xfrm>
          <a:off x="1980485" y="3648426"/>
          <a:ext cx="9584742" cy="2845816"/>
        </p:xfrm>
        <a:graphic>
          <a:graphicData uri="http://schemas.openxmlformats.org/drawingml/2006/table">
            <a:tbl>
              <a:tblPr firstRow="1" bandRow="1">
                <a:tableStyleId>{08FB837D-C827-4EFA-A057-4D05807E0F7C}</a:tableStyleId>
              </a:tblPr>
              <a:tblGrid>
                <a:gridCol w="3194914"/>
                <a:gridCol w="3194914"/>
                <a:gridCol w="3194914"/>
              </a:tblGrid>
              <a:tr h="711454">
                <a:tc>
                  <a:txBody>
                    <a:bodyPr/>
                    <a:lstStyle/>
                    <a:p>
                      <a:r>
                        <a:rPr lang="en-US" sz="2500" dirty="0" err="1" smtClean="0"/>
                        <a:t>Thời</a:t>
                      </a:r>
                      <a:r>
                        <a:rPr lang="en-US" sz="2500" baseline="0" dirty="0" smtClean="0"/>
                        <a:t> </a:t>
                      </a:r>
                      <a:r>
                        <a:rPr lang="en-US" sz="2500" baseline="0" dirty="0" err="1" smtClean="0"/>
                        <a:t>gian</a:t>
                      </a:r>
                      <a:endParaRPr lang="en-US" sz="2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500" dirty="0" err="1" smtClean="0"/>
                        <a:t>Lãnh</a:t>
                      </a:r>
                      <a:r>
                        <a:rPr lang="en-US" sz="2500" baseline="0" dirty="0" smtClean="0"/>
                        <a:t> </a:t>
                      </a:r>
                      <a:r>
                        <a:rPr lang="en-US" sz="2500" baseline="0" dirty="0" err="1" smtClean="0"/>
                        <a:t>đạo</a:t>
                      </a:r>
                      <a:endParaRPr lang="en-US" sz="2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500" dirty="0" err="1" smtClean="0"/>
                        <a:t>Nội</a:t>
                      </a:r>
                      <a:r>
                        <a:rPr lang="en-US" sz="2500" baseline="0" dirty="0" smtClean="0"/>
                        <a:t> dung </a:t>
                      </a:r>
                      <a:r>
                        <a:rPr lang="en-US" sz="2500" baseline="0" dirty="0" err="1" smtClean="0"/>
                        <a:t>chính</a:t>
                      </a:r>
                      <a:endParaRPr lang="en-US" sz="2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71145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711454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71145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173336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44699" y="154546"/>
            <a:ext cx="119473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27: </a:t>
            </a:r>
            <a:r>
              <a:rPr lang="en-US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Khởi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nghĩa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Yên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phong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trào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chống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Pháp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bào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miền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núi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cuối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kỉ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XIX.</a:t>
            </a:r>
            <a:endParaRPr lang="en-US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635617" y="746975"/>
            <a:ext cx="652958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I. </a:t>
            </a:r>
            <a:r>
              <a:rPr lang="en-US" sz="22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Khởi</a:t>
            </a:r>
            <a:r>
              <a:rPr lang="en-US" sz="22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nghĩa</a:t>
            </a:r>
            <a:r>
              <a:rPr lang="en-US" sz="22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Yên</a:t>
            </a:r>
            <a:r>
              <a:rPr lang="en-US" sz="22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22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(1884-1913)</a:t>
            </a:r>
            <a:endParaRPr lang="en-US" sz="22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44699" y="1411657"/>
            <a:ext cx="445609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sz="2200" dirty="0" err="1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sz="2200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200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200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44699" y="1860895"/>
            <a:ext cx="445609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sz="2200" dirty="0" err="1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Diễn</a:t>
            </a:r>
            <a:r>
              <a:rPr lang="en-US" sz="2200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biến</a:t>
            </a:r>
            <a:endParaRPr lang="en-US" sz="2200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0689355"/>
              </p:ext>
            </p:extLst>
          </p:nvPr>
        </p:nvGraphicFramePr>
        <p:xfrm>
          <a:off x="1091842" y="2421226"/>
          <a:ext cx="10705206" cy="393128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96823"/>
                <a:gridCol w="3039414"/>
                <a:gridCol w="4468969"/>
              </a:tblGrid>
              <a:tr h="772735">
                <a:tc>
                  <a:txBody>
                    <a:bodyPr/>
                    <a:lstStyle/>
                    <a:p>
                      <a:r>
                        <a:rPr lang="en-US" sz="25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Thời</a:t>
                      </a:r>
                      <a:r>
                        <a:rPr lang="en-US" sz="25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5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gian</a:t>
                      </a:r>
                      <a:endParaRPr lang="en-US" sz="2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5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Lãnh</a:t>
                      </a:r>
                      <a:r>
                        <a:rPr lang="en-US" sz="25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5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đạo</a:t>
                      </a:r>
                      <a:endParaRPr lang="en-US" sz="2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5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Nội</a:t>
                      </a:r>
                      <a:r>
                        <a:rPr lang="en-US" sz="25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dung </a:t>
                      </a:r>
                      <a:r>
                        <a:rPr lang="en-US" sz="25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chính</a:t>
                      </a:r>
                      <a:endParaRPr lang="en-US" sz="2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1052849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052849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1052849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1300766" y="3607237"/>
            <a:ext cx="320684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Giai</a:t>
            </a:r>
            <a:r>
              <a:rPr lang="en-US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1884-1892</a:t>
            </a:r>
            <a:endParaRPr lang="en-US" sz="2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507606" y="3486338"/>
            <a:ext cx="320684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2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Nắm</a:t>
            </a:r>
            <a:endParaRPr lang="en-US" sz="2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392472" y="3252471"/>
            <a:ext cx="4438921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Nghĩa</a:t>
            </a:r>
            <a:r>
              <a:rPr lang="en-US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quân</a:t>
            </a:r>
            <a:r>
              <a:rPr lang="en-US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còn</a:t>
            </a:r>
            <a:r>
              <a:rPr lang="en-US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riêng</a:t>
            </a:r>
            <a:r>
              <a:rPr lang="en-US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rẽ</a:t>
            </a:r>
            <a:r>
              <a:rPr lang="en-US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chưa</a:t>
            </a:r>
            <a:r>
              <a:rPr lang="en-US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thống</a:t>
            </a:r>
            <a:r>
              <a:rPr lang="en-US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300766" y="4624608"/>
            <a:ext cx="320684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Giai</a:t>
            </a:r>
            <a:r>
              <a:rPr lang="en-US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1893-1908</a:t>
            </a:r>
            <a:endParaRPr lang="en-US" sz="2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346620" y="4375233"/>
            <a:ext cx="320684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  </a:t>
            </a:r>
            <a:r>
              <a:rPr lang="en-US" sz="2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Thám</a:t>
            </a:r>
            <a:endParaRPr lang="en-US" sz="25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Hoàng</a:t>
            </a:r>
            <a:r>
              <a:rPr lang="en-US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Hoa</a:t>
            </a:r>
            <a:r>
              <a:rPr lang="en-US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Thám</a:t>
            </a:r>
            <a:r>
              <a:rPr lang="en-US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sz="2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392473" y="4428935"/>
            <a:ext cx="4438921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Nghĩa</a:t>
            </a:r>
            <a:r>
              <a:rPr lang="en-US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quân</a:t>
            </a:r>
            <a:r>
              <a:rPr lang="en-US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vừa</a:t>
            </a:r>
            <a:r>
              <a:rPr lang="en-US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chiến</a:t>
            </a:r>
            <a:r>
              <a:rPr lang="en-US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đấu</a:t>
            </a:r>
            <a:r>
              <a:rPr lang="en-US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vừa</a:t>
            </a:r>
            <a:r>
              <a:rPr lang="en-US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xây</a:t>
            </a:r>
            <a:r>
              <a:rPr lang="en-US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dựng</a:t>
            </a:r>
            <a:r>
              <a:rPr lang="en-US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cơ</a:t>
            </a:r>
            <a:r>
              <a:rPr lang="en-US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sở</a:t>
            </a:r>
            <a:r>
              <a:rPr lang="en-US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300766" y="5570979"/>
            <a:ext cx="320684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Giai</a:t>
            </a:r>
            <a:r>
              <a:rPr lang="en-US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1909-1913</a:t>
            </a:r>
            <a:endParaRPr lang="en-US" sz="2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614929" y="5417153"/>
            <a:ext cx="320684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 </a:t>
            </a:r>
            <a:r>
              <a:rPr lang="en-US" sz="2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Thám</a:t>
            </a:r>
            <a:endParaRPr lang="en-US" sz="25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Hoàng</a:t>
            </a:r>
            <a:r>
              <a:rPr lang="en-US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Hoa</a:t>
            </a:r>
            <a:r>
              <a:rPr lang="en-US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Thám</a:t>
            </a:r>
            <a:endParaRPr lang="en-US" sz="2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7392472" y="5327080"/>
            <a:ext cx="4438921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Lực</a:t>
            </a:r>
            <a:r>
              <a:rPr lang="en-US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lượng</a:t>
            </a:r>
            <a:r>
              <a:rPr lang="en-US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suy</a:t>
            </a:r>
            <a:r>
              <a:rPr lang="en-US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yếu</a:t>
            </a:r>
            <a:r>
              <a:rPr lang="en-US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phong</a:t>
            </a:r>
            <a:r>
              <a:rPr lang="en-US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trào</a:t>
            </a:r>
            <a:r>
              <a:rPr lang="en-US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tan </a:t>
            </a:r>
            <a:r>
              <a:rPr lang="en-US" sz="2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rã</a:t>
            </a:r>
            <a:r>
              <a:rPr lang="en-US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51504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0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44699" y="154546"/>
            <a:ext cx="119473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27: </a:t>
            </a:r>
            <a:r>
              <a:rPr lang="en-US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Khởi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nghĩa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Yên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phong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trào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chống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Pháp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bào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miền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núi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cuối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kỉ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XIX.</a:t>
            </a:r>
            <a:endParaRPr lang="en-US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635617" y="746975"/>
            <a:ext cx="652958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I. </a:t>
            </a:r>
            <a:r>
              <a:rPr lang="en-US" sz="22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Khởi</a:t>
            </a:r>
            <a:r>
              <a:rPr lang="en-US" sz="22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nghĩa</a:t>
            </a:r>
            <a:r>
              <a:rPr lang="en-US" sz="22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Yên</a:t>
            </a:r>
            <a:r>
              <a:rPr lang="en-US" sz="22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22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(1884-1913)</a:t>
            </a:r>
            <a:endParaRPr lang="en-US" sz="22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44699" y="1411657"/>
            <a:ext cx="445609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sz="2200" dirty="0" err="1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sz="2200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200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200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44699" y="1860895"/>
            <a:ext cx="445609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sz="2200" dirty="0" err="1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Diễn</a:t>
            </a:r>
            <a:r>
              <a:rPr lang="en-US" sz="2200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biến</a:t>
            </a:r>
            <a:endParaRPr lang="en-US" sz="2200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44699" y="2422546"/>
            <a:ext cx="445609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en-US" sz="2200" dirty="0" err="1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2200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sz="2200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ý </a:t>
            </a:r>
            <a:r>
              <a:rPr lang="en-US" sz="2200" dirty="0" err="1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nghĩa</a:t>
            </a:r>
            <a:r>
              <a:rPr lang="en-US" sz="2200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200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43943" y="2966709"/>
            <a:ext cx="680004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phong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trào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đàn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áp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thất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bại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43944" y="3476229"/>
            <a:ext cx="495836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-Ý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nghĩa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635617" y="4020391"/>
            <a:ext cx="857947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phong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trào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đấu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tranh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lớn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nông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dân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TK XIX.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635617" y="4564553"/>
            <a:ext cx="857947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ý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chí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sức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mạnh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quần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chúng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dân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635617" y="5134311"/>
            <a:ext cx="845068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chậm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quá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xâm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lược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bình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dân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Pháp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42991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9" dur="2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  <p:bldP spid="1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44699" y="154546"/>
            <a:ext cx="119473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27: </a:t>
            </a:r>
            <a:r>
              <a:rPr lang="en-US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Khởi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nghĩa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Yên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phong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trào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chống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Pháp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bào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miền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núi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cuối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kỉ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XIX.</a:t>
            </a:r>
            <a:endParaRPr lang="en-US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635617" y="746975"/>
            <a:ext cx="652958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I. </a:t>
            </a:r>
            <a:r>
              <a:rPr lang="en-US" sz="22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Khởi</a:t>
            </a:r>
            <a:r>
              <a:rPr lang="en-US" sz="22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nghĩa</a:t>
            </a:r>
            <a:r>
              <a:rPr lang="en-US" sz="22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Yên</a:t>
            </a:r>
            <a:r>
              <a:rPr lang="en-US" sz="22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22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(1884-1913)</a:t>
            </a:r>
            <a:endParaRPr lang="en-US" sz="22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635617" y="1308626"/>
            <a:ext cx="652958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II. </a:t>
            </a:r>
            <a:r>
              <a:rPr lang="en-US" sz="22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Phong</a:t>
            </a:r>
            <a:r>
              <a:rPr lang="en-US" sz="22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trào</a:t>
            </a:r>
            <a:r>
              <a:rPr lang="en-US" sz="22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chống</a:t>
            </a:r>
            <a:r>
              <a:rPr lang="en-US" sz="22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Pháp</a:t>
            </a:r>
            <a:r>
              <a:rPr lang="en-US" sz="22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2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22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bào</a:t>
            </a:r>
            <a:r>
              <a:rPr lang="en-US" sz="22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miền</a:t>
            </a:r>
            <a:r>
              <a:rPr lang="en-US" sz="22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núi</a:t>
            </a:r>
            <a:r>
              <a:rPr lang="en-US" sz="22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2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030310" y="1888628"/>
            <a:ext cx="445609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1.Đặc </a:t>
            </a:r>
            <a:r>
              <a:rPr lang="en-US" sz="2200" dirty="0" err="1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2200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en-US" sz="2200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447799" y="2330995"/>
            <a:ext cx="690522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Phong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trào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nổ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muộn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nhưng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rộng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khắp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447799" y="2814837"/>
            <a:ext cx="445609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Tồn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tại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bền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bỉ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kéo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dài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030310" y="3348716"/>
            <a:ext cx="445609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sz="2200" dirty="0" err="1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200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phong</a:t>
            </a:r>
            <a:r>
              <a:rPr lang="en-US" sz="2200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trào</a:t>
            </a:r>
            <a:r>
              <a:rPr lang="en-US" sz="2200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tiêu</a:t>
            </a:r>
            <a:r>
              <a:rPr lang="en-US" sz="2200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2200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en-US" sz="2200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447798" y="3818855"/>
            <a:ext cx="895833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Ở Nam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Kì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Phong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trào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Thượng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Xtieng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Khơ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-me.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447798" y="4352734"/>
            <a:ext cx="895833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-Ở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miền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Trung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Phong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trào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Hà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Mao,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Cầm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Bá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Thước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lãnh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đạo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447797" y="4886612"/>
            <a:ext cx="992424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-Ở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Tây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phong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trào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tù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trưởng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Nơ-trang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Gư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Ama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Con,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Ama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Giơ-hao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447798" y="5448263"/>
            <a:ext cx="1119925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-Ở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Tây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Bắc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Phong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trào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bào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dân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tộc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Thái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Mường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Mông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ở Lai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Châu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Sơn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La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Hà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Giang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436529" y="6209064"/>
            <a:ext cx="956363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-Ở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vùng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Đông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Bắc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phong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trào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Hoa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Dao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5883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4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2" grpId="0"/>
      <p:bldP spid="11" grpId="0"/>
      <p:bldP spid="12" grpId="0"/>
      <p:bldP spid="13" grpId="0"/>
      <p:bldP spid="1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44699" y="154546"/>
            <a:ext cx="119473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27: </a:t>
            </a:r>
            <a:r>
              <a:rPr lang="en-US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Khởi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nghĩa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Yên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phong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trào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chống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Pháp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bào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miền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núi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cuối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kỉ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XIX.</a:t>
            </a:r>
            <a:endParaRPr lang="en-US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635617" y="746975"/>
            <a:ext cx="652958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I. </a:t>
            </a:r>
            <a:r>
              <a:rPr lang="en-US" sz="22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Khởi</a:t>
            </a:r>
            <a:r>
              <a:rPr lang="en-US" sz="22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nghĩa</a:t>
            </a:r>
            <a:r>
              <a:rPr lang="en-US" sz="22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Yên</a:t>
            </a:r>
            <a:r>
              <a:rPr lang="en-US" sz="22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22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(1884-1913)</a:t>
            </a:r>
            <a:endParaRPr lang="en-US" sz="22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635617" y="1308626"/>
            <a:ext cx="652958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II. </a:t>
            </a:r>
            <a:r>
              <a:rPr lang="en-US" sz="22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Phong</a:t>
            </a:r>
            <a:r>
              <a:rPr lang="en-US" sz="22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trào</a:t>
            </a:r>
            <a:r>
              <a:rPr lang="en-US" sz="22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chống</a:t>
            </a:r>
            <a:r>
              <a:rPr lang="en-US" sz="22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Pháp</a:t>
            </a:r>
            <a:r>
              <a:rPr lang="en-US" sz="22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2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22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bào</a:t>
            </a:r>
            <a:r>
              <a:rPr lang="en-US" sz="22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miền</a:t>
            </a:r>
            <a:r>
              <a:rPr lang="en-US" sz="22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núi</a:t>
            </a:r>
            <a:r>
              <a:rPr lang="en-US" sz="22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2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030310" y="1888628"/>
            <a:ext cx="445609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1.Đặc </a:t>
            </a:r>
            <a:r>
              <a:rPr lang="en-US" sz="2200" dirty="0" err="1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2200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en-US" sz="2200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030310" y="2551663"/>
            <a:ext cx="445609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sz="2200" dirty="0" err="1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200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phong</a:t>
            </a:r>
            <a:r>
              <a:rPr lang="en-US" sz="2200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trào</a:t>
            </a:r>
            <a:r>
              <a:rPr lang="en-US" sz="2200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tiêu</a:t>
            </a:r>
            <a:r>
              <a:rPr lang="en-US" sz="2200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2200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en-US" sz="2200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030310" y="3173222"/>
            <a:ext cx="445609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Ý </a:t>
            </a:r>
            <a:r>
              <a:rPr lang="en-US" sz="2200" dirty="0" err="1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nghĩa</a:t>
            </a:r>
            <a:r>
              <a:rPr lang="en-US" sz="2200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200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671033" y="3734873"/>
            <a:ext cx="909463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chậm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quá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xâm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lược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bình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dân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Pháp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48469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</p:bldLst>
  </p:timing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278</TotalTime>
  <Words>573</Words>
  <Application>Microsoft Office PowerPoint</Application>
  <PresentationFormat>Widescreen</PresentationFormat>
  <Paragraphs>62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Century Gothic</vt:lpstr>
      <vt:lpstr>Times New Roman</vt:lpstr>
      <vt:lpstr>Wingdings</vt:lpstr>
      <vt:lpstr>Wingdings 3</vt:lpstr>
      <vt:lpstr>Wisp</vt:lpstr>
      <vt:lpstr>         Bài 27: Khởi nghĩa Yên Thế và phong trào chống Pháp của đồng bào miền núi cuối thế kỉ XIX.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Bài 27: Khởi nghĩa Yên Thế và phong trào chống Pháp của đồng bào miền núi cuối thế kỉ XIX.</dc:title>
  <dc:creator>ThanhTuyen</dc:creator>
  <cp:lastModifiedBy>ThanhTuyen</cp:lastModifiedBy>
  <cp:revision>27</cp:revision>
  <dcterms:created xsi:type="dcterms:W3CDTF">2016-02-22T00:19:59Z</dcterms:created>
  <dcterms:modified xsi:type="dcterms:W3CDTF">2016-02-26T03:56:03Z</dcterms:modified>
</cp:coreProperties>
</file>